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8" r:id="rId4"/>
    <p:sldId id="259" r:id="rId5"/>
    <p:sldId id="260" r:id="rId6"/>
    <p:sldId id="261" r:id="rId7"/>
    <p:sldId id="262" r:id="rId8"/>
    <p:sldId id="264" r:id="rId9"/>
    <p:sldId id="265"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7567E3-EB6C-4C67-968D-FF286D137066}" type="datetimeFigureOut">
              <a:rPr lang="en-US" smtClean="0"/>
              <a:t>9/17/2014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CAE0FC-AC90-414A-9412-4810C9BF36DD}" type="slidenum">
              <a:rPr lang="en-US" smtClean="0"/>
              <a:t>‹#›</a:t>
            </a:fld>
            <a:endParaRPr lang="en-US"/>
          </a:p>
        </p:txBody>
      </p:sp>
    </p:spTree>
    <p:extLst>
      <p:ext uri="{BB962C8B-B14F-4D97-AF65-F5344CB8AC3E}">
        <p14:creationId xmlns:p14="http://schemas.microsoft.com/office/powerpoint/2010/main" val="780767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1C2AABB-939C-4C34-86D7-E1F0E75BA45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36214-7E45-4383-8B31-7A40ECBB4AB7}"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2AABB-939C-4C34-86D7-E1F0E75BA45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2AABB-939C-4C34-86D7-E1F0E75BA45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91C2AABB-939C-4C34-86D7-E1F0E75BA45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36214-7E45-4383-8B31-7A40ECBB4AB7}"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C2AABB-939C-4C34-86D7-E1F0E75BA45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91C2AABB-939C-4C34-86D7-E1F0E75BA456}"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1C2AABB-939C-4C34-86D7-E1F0E75BA456}" type="datetimeFigureOut">
              <a:rPr lang="en-US" smtClean="0"/>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C2AABB-939C-4C34-86D7-E1F0E75BA456}" type="datetimeFigureOut">
              <a:rPr lang="en-US" smtClean="0"/>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2AABB-939C-4C34-86D7-E1F0E75BA456}" type="datetimeFigureOut">
              <a:rPr lang="en-US" smtClean="0"/>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2AABB-939C-4C34-86D7-E1F0E75BA456}"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2AABB-939C-4C34-86D7-E1F0E75BA456}"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36214-7E45-4383-8B31-7A40ECBB4A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1C2AABB-939C-4C34-86D7-E1F0E75BA456}" type="datetimeFigureOut">
              <a:rPr lang="en-US" smtClean="0"/>
              <a:t>9/17/2014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6636214-7E45-4383-8B31-7A40ECBB4AB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r>
              <a:rPr lang="en-US" sz="2800" dirty="0" smtClean="0"/>
              <a:t>How do you know if you should trust your research?</a:t>
            </a:r>
            <a:endParaRPr lang="en-US" sz="2800" dirty="0"/>
          </a:p>
        </p:txBody>
      </p:sp>
      <p:sp>
        <p:nvSpPr>
          <p:cNvPr id="2" name="Title 1"/>
          <p:cNvSpPr>
            <a:spLocks noGrp="1"/>
          </p:cNvSpPr>
          <p:nvPr>
            <p:ph type="ctrTitle"/>
          </p:nvPr>
        </p:nvSpPr>
        <p:spPr/>
        <p:txBody>
          <a:bodyPr/>
          <a:lstStyle/>
          <a:p>
            <a:r>
              <a:rPr lang="en-US" dirty="0" smtClean="0"/>
              <a:t>Understanding Reliability and Validity</a:t>
            </a:r>
            <a:endParaRPr lang="en-US" dirty="0"/>
          </a:p>
        </p:txBody>
      </p:sp>
    </p:spTree>
    <p:extLst>
      <p:ext uri="{BB962C8B-B14F-4D97-AF65-F5344CB8AC3E}">
        <p14:creationId xmlns:p14="http://schemas.microsoft.com/office/powerpoint/2010/main" val="3088753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(cont’d)</a:t>
            </a:r>
            <a:endParaRPr lang="en-US" dirty="0"/>
          </a:p>
        </p:txBody>
      </p:sp>
      <p:sp>
        <p:nvSpPr>
          <p:cNvPr id="3" name="Content Placeholder 2"/>
          <p:cNvSpPr>
            <a:spLocks noGrp="1"/>
          </p:cNvSpPr>
          <p:nvPr>
            <p:ph sz="quarter" idx="13"/>
          </p:nvPr>
        </p:nvSpPr>
        <p:spPr/>
        <p:txBody>
          <a:bodyPr>
            <a:normAutofit/>
          </a:bodyPr>
          <a:lstStyle/>
          <a:p>
            <a:r>
              <a:rPr lang="en-US" b="1" u="sng" dirty="0" smtClean="0"/>
              <a:t>Inter-method reliability</a:t>
            </a:r>
            <a:r>
              <a:rPr lang="en-US" u="sng" dirty="0" smtClean="0"/>
              <a:t> </a:t>
            </a:r>
          </a:p>
          <a:p>
            <a:pPr lvl="1"/>
            <a:r>
              <a:rPr lang="en-US" b="1" dirty="0" smtClean="0"/>
              <a:t>assesses the degree to which test scores are consistent when there is a variation in the methods or instruments used. This allows inter-rater reliability to be ruled out. When dealing with forms, it may be termed parallel-forms reliability.</a:t>
            </a:r>
            <a:r>
              <a:rPr lang="en-US" b="1" baseline="30000" dirty="0" smtClean="0"/>
              <a:t> </a:t>
            </a:r>
          </a:p>
          <a:p>
            <a:r>
              <a:rPr lang="en-US" b="1" u="sng" dirty="0" smtClean="0"/>
              <a:t>Internal consistency reliability</a:t>
            </a:r>
            <a:r>
              <a:rPr lang="en-US" b="1" dirty="0" smtClean="0"/>
              <a:t> </a:t>
            </a:r>
          </a:p>
          <a:p>
            <a:pPr lvl="1"/>
            <a:r>
              <a:rPr lang="en-US" b="1" dirty="0" smtClean="0"/>
              <a:t>assesses the consistency of results across items within a test.</a:t>
            </a:r>
            <a:endParaRPr lang="en-US" b="1" dirty="0"/>
          </a:p>
        </p:txBody>
      </p:sp>
    </p:spTree>
    <p:extLst>
      <p:ext uri="{BB962C8B-B14F-4D97-AF65-F5344CB8AC3E}">
        <p14:creationId xmlns:p14="http://schemas.microsoft.com/office/powerpoint/2010/main" val="3413832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88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3"/>
          </p:nvPr>
        </p:nvSpPr>
        <p:spPr/>
        <p:txBody>
          <a:bodyPr/>
          <a:lstStyle/>
          <a:p>
            <a:r>
              <a:rPr lang="en-US" u="sng" dirty="0" smtClean="0"/>
              <a:t>Validity</a:t>
            </a:r>
          </a:p>
          <a:p>
            <a:pPr lvl="1"/>
            <a:r>
              <a:rPr lang="en-US" dirty="0" smtClean="0"/>
              <a:t>is the degree to which it measures what it is supposed to measure. </a:t>
            </a:r>
          </a:p>
          <a:p>
            <a:endParaRPr lang="en-US" u="sng" dirty="0" smtClean="0"/>
          </a:p>
          <a:p>
            <a:r>
              <a:rPr lang="en-US" u="sng" dirty="0" smtClean="0"/>
              <a:t>Reliability</a:t>
            </a:r>
            <a:r>
              <a:rPr lang="en-US" dirty="0" smtClean="0"/>
              <a:t> </a:t>
            </a:r>
          </a:p>
          <a:p>
            <a:pPr lvl="1"/>
            <a:r>
              <a:rPr lang="en-US" dirty="0" smtClean="0"/>
              <a:t>is the extent to which a measurement gives results that are consistent.</a:t>
            </a:r>
            <a:endParaRPr lang="en-US" dirty="0"/>
          </a:p>
        </p:txBody>
      </p:sp>
    </p:spTree>
    <p:extLst>
      <p:ext uri="{BB962C8B-B14F-4D97-AF65-F5344CB8AC3E}">
        <p14:creationId xmlns:p14="http://schemas.microsoft.com/office/powerpoint/2010/main" val="1086110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a:t>
            </a:r>
            <a:endParaRPr lang="en-US" dirty="0"/>
          </a:p>
        </p:txBody>
      </p:sp>
      <p:sp>
        <p:nvSpPr>
          <p:cNvPr id="3" name="Content Placeholder 2"/>
          <p:cNvSpPr>
            <a:spLocks noGrp="1"/>
          </p:cNvSpPr>
          <p:nvPr>
            <p:ph sz="quarter" idx="13"/>
          </p:nvPr>
        </p:nvSpPr>
        <p:spPr/>
        <p:txBody>
          <a:bodyPr/>
          <a:lstStyle/>
          <a:p>
            <a:r>
              <a:rPr lang="en-US" u="sng" dirty="0"/>
              <a:t>Construct validity</a:t>
            </a:r>
            <a:r>
              <a:rPr lang="en-US" dirty="0"/>
              <a:t> </a:t>
            </a:r>
            <a:endParaRPr lang="en-US" dirty="0" smtClean="0"/>
          </a:p>
          <a:p>
            <a:pPr lvl="1"/>
            <a:r>
              <a:rPr lang="en-US" dirty="0" smtClean="0"/>
              <a:t>refers to the extent to which </a:t>
            </a:r>
            <a:r>
              <a:rPr lang="en-US" dirty="0" err="1" smtClean="0"/>
              <a:t>operationalizations</a:t>
            </a:r>
            <a:r>
              <a:rPr lang="en-US" dirty="0" smtClean="0"/>
              <a:t> of a construct (i.e., practical tests developed from a theory) do actually measure what the theory says they do.</a:t>
            </a:r>
          </a:p>
          <a:p>
            <a:r>
              <a:rPr lang="en-US" u="sng" dirty="0" smtClean="0"/>
              <a:t>Convergent </a:t>
            </a:r>
            <a:r>
              <a:rPr lang="en-US" u="sng" dirty="0"/>
              <a:t>validity</a:t>
            </a:r>
            <a:r>
              <a:rPr lang="en-US" dirty="0"/>
              <a:t> </a:t>
            </a:r>
          </a:p>
          <a:p>
            <a:pPr lvl="1"/>
            <a:r>
              <a:rPr lang="en-US" dirty="0" smtClean="0"/>
              <a:t>refers </a:t>
            </a:r>
            <a:r>
              <a:rPr lang="en-US" dirty="0"/>
              <a:t>to the degree to which a measure is correlated with other measures that it is theoretically predicted to correlate with.</a:t>
            </a:r>
          </a:p>
          <a:p>
            <a:pPr marL="457200" lvl="1" indent="0">
              <a:buNone/>
            </a:pPr>
            <a:endParaRPr lang="en-US" dirty="0"/>
          </a:p>
        </p:txBody>
      </p:sp>
    </p:spTree>
    <p:extLst>
      <p:ext uri="{BB962C8B-B14F-4D97-AF65-F5344CB8AC3E}">
        <p14:creationId xmlns:p14="http://schemas.microsoft.com/office/powerpoint/2010/main" val="59265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 (cont’d)</a:t>
            </a:r>
            <a:endParaRPr lang="en-US" dirty="0"/>
          </a:p>
        </p:txBody>
      </p:sp>
      <p:sp>
        <p:nvSpPr>
          <p:cNvPr id="3" name="Content Placeholder 2"/>
          <p:cNvSpPr>
            <a:spLocks noGrp="1"/>
          </p:cNvSpPr>
          <p:nvPr>
            <p:ph sz="quarter" idx="13"/>
          </p:nvPr>
        </p:nvSpPr>
        <p:spPr/>
        <p:txBody>
          <a:bodyPr>
            <a:normAutofit/>
          </a:bodyPr>
          <a:lstStyle/>
          <a:p>
            <a:r>
              <a:rPr lang="en-US" u="sng" dirty="0"/>
              <a:t>Discriminant validity</a:t>
            </a:r>
            <a:r>
              <a:rPr lang="en-US" dirty="0"/>
              <a:t> </a:t>
            </a:r>
            <a:endParaRPr lang="en-US" dirty="0" smtClean="0"/>
          </a:p>
          <a:p>
            <a:pPr lvl="1"/>
            <a:r>
              <a:rPr lang="en-US" dirty="0" smtClean="0"/>
              <a:t>tests </a:t>
            </a:r>
            <a:r>
              <a:rPr lang="en-US" dirty="0"/>
              <a:t>whether concepts or measurements that are supposed to be unrelated are, in fact, unrelated.</a:t>
            </a:r>
          </a:p>
          <a:p>
            <a:r>
              <a:rPr lang="en-US" u="sng" dirty="0"/>
              <a:t>Content validity</a:t>
            </a:r>
            <a:r>
              <a:rPr lang="en-US" dirty="0"/>
              <a:t> </a:t>
            </a:r>
            <a:endParaRPr lang="en-US" dirty="0" smtClean="0"/>
          </a:p>
          <a:p>
            <a:pPr lvl="1"/>
            <a:r>
              <a:rPr lang="en-US" dirty="0" smtClean="0"/>
              <a:t>is </a:t>
            </a:r>
            <a:r>
              <a:rPr lang="en-US" dirty="0"/>
              <a:t>a non-statistical type of validity that involves "the systematic examination of the test content to determine whether it covers a representative sample of the behavior domain to be measured" (Anastasi &amp; Urbina, 1997 p. 114). </a:t>
            </a:r>
            <a:r>
              <a:rPr lang="en-US" dirty="0" smtClean="0"/>
              <a:t>(For </a:t>
            </a:r>
            <a:r>
              <a:rPr lang="en-US" dirty="0"/>
              <a:t>example, does an IQ questionnaire have items covering all areas of intelligence discussed in the scientific literature</a:t>
            </a:r>
            <a:r>
              <a:rPr lang="en-US" dirty="0" smtClean="0"/>
              <a:t>?)</a:t>
            </a:r>
            <a:endParaRPr lang="en-US" dirty="0"/>
          </a:p>
          <a:p>
            <a:endParaRPr lang="en-US" dirty="0"/>
          </a:p>
        </p:txBody>
      </p:sp>
    </p:spTree>
    <p:extLst>
      <p:ext uri="{BB962C8B-B14F-4D97-AF65-F5344CB8AC3E}">
        <p14:creationId xmlns:p14="http://schemas.microsoft.com/office/powerpoint/2010/main" val="2133259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 (cont’d)</a:t>
            </a:r>
            <a:endParaRPr lang="en-US" dirty="0"/>
          </a:p>
        </p:txBody>
      </p:sp>
      <p:sp>
        <p:nvSpPr>
          <p:cNvPr id="3" name="Content Placeholder 2"/>
          <p:cNvSpPr>
            <a:spLocks noGrp="1"/>
          </p:cNvSpPr>
          <p:nvPr>
            <p:ph sz="quarter" idx="13"/>
          </p:nvPr>
        </p:nvSpPr>
        <p:spPr/>
        <p:txBody>
          <a:bodyPr>
            <a:normAutofit/>
          </a:bodyPr>
          <a:lstStyle/>
          <a:p>
            <a:r>
              <a:rPr lang="en-US" u="sng" dirty="0"/>
              <a:t>Representation </a:t>
            </a:r>
            <a:r>
              <a:rPr lang="en-US" u="sng" dirty="0" smtClean="0"/>
              <a:t>validity</a:t>
            </a:r>
            <a:r>
              <a:rPr lang="en-US" dirty="0" smtClean="0"/>
              <a:t> </a:t>
            </a:r>
          </a:p>
          <a:p>
            <a:pPr lvl="1"/>
            <a:r>
              <a:rPr lang="en-US" dirty="0" smtClean="0"/>
              <a:t>also </a:t>
            </a:r>
            <a:r>
              <a:rPr lang="en-US" dirty="0"/>
              <a:t>known as translation validity, is about the extent to which an abstract theoretical construct can be turned into a specific practical test</a:t>
            </a:r>
          </a:p>
          <a:p>
            <a:r>
              <a:rPr lang="en-US" u="sng" dirty="0"/>
              <a:t>Face validity</a:t>
            </a:r>
            <a:r>
              <a:rPr lang="en-US" dirty="0"/>
              <a:t> </a:t>
            </a:r>
            <a:endParaRPr lang="en-US" dirty="0" smtClean="0"/>
          </a:p>
          <a:p>
            <a:pPr lvl="1"/>
            <a:r>
              <a:rPr lang="en-US" dirty="0" smtClean="0"/>
              <a:t>is </a:t>
            </a:r>
            <a:r>
              <a:rPr lang="en-US" dirty="0"/>
              <a:t>an estimate of whether a test appears to measure a certain criterion; it does not guarantee that the test actually measures phenomena in that domain. Measures may have high validity, but when the test does not appear to be measuring what it is, it has low face validity. </a:t>
            </a:r>
          </a:p>
        </p:txBody>
      </p:sp>
    </p:spTree>
    <p:extLst>
      <p:ext uri="{BB962C8B-B14F-4D97-AF65-F5344CB8AC3E}">
        <p14:creationId xmlns:p14="http://schemas.microsoft.com/office/powerpoint/2010/main" val="2967488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 (cont’d)</a:t>
            </a:r>
            <a:endParaRPr lang="en-US" dirty="0"/>
          </a:p>
        </p:txBody>
      </p:sp>
      <p:sp>
        <p:nvSpPr>
          <p:cNvPr id="3" name="Content Placeholder 2"/>
          <p:cNvSpPr>
            <a:spLocks noGrp="1"/>
          </p:cNvSpPr>
          <p:nvPr>
            <p:ph sz="quarter" idx="13"/>
          </p:nvPr>
        </p:nvSpPr>
        <p:spPr/>
        <p:txBody>
          <a:bodyPr>
            <a:normAutofit/>
          </a:bodyPr>
          <a:lstStyle/>
          <a:p>
            <a:r>
              <a:rPr lang="en-US" u="sng" dirty="0"/>
              <a:t>Concurrent validity</a:t>
            </a:r>
            <a:r>
              <a:rPr lang="en-US" dirty="0"/>
              <a:t> </a:t>
            </a:r>
            <a:endParaRPr lang="en-US" dirty="0" smtClean="0"/>
          </a:p>
          <a:p>
            <a:pPr lvl="1"/>
            <a:r>
              <a:rPr lang="en-US" dirty="0" smtClean="0"/>
              <a:t>refers </a:t>
            </a:r>
            <a:r>
              <a:rPr lang="en-US" dirty="0"/>
              <a:t>to the degree to which the operationalization correlates with other measures of the same construct that are measured at the same time. </a:t>
            </a:r>
            <a:r>
              <a:rPr lang="en-US" dirty="0" smtClean="0"/>
              <a:t>( </a:t>
            </a:r>
            <a:r>
              <a:rPr lang="en-US" dirty="0" err="1" smtClean="0"/>
              <a:t>eg</a:t>
            </a:r>
            <a:r>
              <a:rPr lang="en-US" dirty="0" smtClean="0"/>
              <a:t>. this </a:t>
            </a:r>
            <a:r>
              <a:rPr lang="en-US" dirty="0"/>
              <a:t>would mean that the tests are administered to current employees </a:t>
            </a:r>
            <a:r>
              <a:rPr lang="en-US" dirty="0" smtClean="0"/>
              <a:t>should also be </a:t>
            </a:r>
            <a:r>
              <a:rPr lang="en-US" dirty="0"/>
              <a:t>correlated with their scores on performance </a:t>
            </a:r>
            <a:r>
              <a:rPr lang="en-US" dirty="0" smtClean="0"/>
              <a:t>reviews).</a:t>
            </a:r>
            <a:endParaRPr lang="en-US" dirty="0"/>
          </a:p>
          <a:p>
            <a:endParaRPr lang="en-US" dirty="0"/>
          </a:p>
        </p:txBody>
      </p:sp>
    </p:spTree>
    <p:extLst>
      <p:ext uri="{BB962C8B-B14F-4D97-AF65-F5344CB8AC3E}">
        <p14:creationId xmlns:p14="http://schemas.microsoft.com/office/powerpoint/2010/main" val="2032841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 (cont’d)</a:t>
            </a:r>
            <a:endParaRPr lang="en-US" dirty="0"/>
          </a:p>
        </p:txBody>
      </p:sp>
      <p:sp>
        <p:nvSpPr>
          <p:cNvPr id="3" name="Content Placeholder 2"/>
          <p:cNvSpPr>
            <a:spLocks noGrp="1"/>
          </p:cNvSpPr>
          <p:nvPr>
            <p:ph sz="quarter" idx="13"/>
          </p:nvPr>
        </p:nvSpPr>
        <p:spPr/>
        <p:txBody>
          <a:bodyPr>
            <a:normAutofit/>
          </a:bodyPr>
          <a:lstStyle/>
          <a:p>
            <a:r>
              <a:rPr lang="en-US" u="sng" dirty="0"/>
              <a:t>Predictive validity</a:t>
            </a:r>
            <a:r>
              <a:rPr lang="en-US" dirty="0"/>
              <a:t> </a:t>
            </a:r>
            <a:endParaRPr lang="en-US" dirty="0" smtClean="0"/>
          </a:p>
          <a:p>
            <a:pPr lvl="1"/>
            <a:r>
              <a:rPr lang="en-US" dirty="0" smtClean="0"/>
              <a:t>refers </a:t>
            </a:r>
            <a:r>
              <a:rPr lang="en-US" dirty="0"/>
              <a:t>to the degree to which the operationalization can predict (or correlate with) other measures of the same construct that are measured at some time in the future. </a:t>
            </a:r>
            <a:r>
              <a:rPr lang="en-US" dirty="0" smtClean="0"/>
              <a:t>(e.g., hiring test correlated to employee performance when hired. </a:t>
            </a:r>
            <a:endParaRPr lang="en-US" dirty="0"/>
          </a:p>
        </p:txBody>
      </p:sp>
    </p:spTree>
    <p:extLst>
      <p:ext uri="{BB962C8B-B14F-4D97-AF65-F5344CB8AC3E}">
        <p14:creationId xmlns:p14="http://schemas.microsoft.com/office/powerpoint/2010/main" val="3876987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 (cont’d)</a:t>
            </a:r>
            <a:endParaRPr lang="en-US" dirty="0"/>
          </a:p>
        </p:txBody>
      </p:sp>
      <p:sp>
        <p:nvSpPr>
          <p:cNvPr id="3" name="Content Placeholder 2"/>
          <p:cNvSpPr>
            <a:spLocks noGrp="1"/>
          </p:cNvSpPr>
          <p:nvPr>
            <p:ph sz="quarter" idx="13"/>
          </p:nvPr>
        </p:nvSpPr>
        <p:spPr/>
        <p:txBody>
          <a:bodyPr>
            <a:normAutofit/>
          </a:bodyPr>
          <a:lstStyle/>
          <a:p>
            <a:r>
              <a:rPr lang="en-US" u="sng" dirty="0"/>
              <a:t>External validity</a:t>
            </a:r>
            <a:r>
              <a:rPr lang="en-US" dirty="0"/>
              <a:t> </a:t>
            </a:r>
            <a:endParaRPr lang="en-US" dirty="0" smtClean="0"/>
          </a:p>
          <a:p>
            <a:pPr lvl="1"/>
            <a:r>
              <a:rPr lang="en-US" dirty="0" smtClean="0"/>
              <a:t>concerns </a:t>
            </a:r>
            <a:r>
              <a:rPr lang="en-US" dirty="0"/>
              <a:t>the extent to which the (internally valid) results of a study can be held to be true for other cases, for example to different people, places or times. In other words, it is about whether findings can be validly generalized. If the same research study was conducted in those other cases, would it get the same results?</a:t>
            </a:r>
          </a:p>
          <a:p>
            <a:endParaRPr lang="en-US" dirty="0"/>
          </a:p>
        </p:txBody>
      </p:sp>
    </p:spTree>
    <p:extLst>
      <p:ext uri="{BB962C8B-B14F-4D97-AF65-F5344CB8AC3E}">
        <p14:creationId xmlns:p14="http://schemas.microsoft.com/office/powerpoint/2010/main" val="3470858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Reliability</a:t>
            </a:r>
            <a:endParaRPr lang="en-US" dirty="0"/>
          </a:p>
        </p:txBody>
      </p:sp>
      <p:sp>
        <p:nvSpPr>
          <p:cNvPr id="3" name="Content Placeholder 2"/>
          <p:cNvSpPr>
            <a:spLocks noGrp="1"/>
          </p:cNvSpPr>
          <p:nvPr>
            <p:ph sz="quarter" idx="13"/>
          </p:nvPr>
        </p:nvSpPr>
        <p:spPr/>
        <p:txBody>
          <a:bodyPr>
            <a:normAutofit/>
          </a:bodyPr>
          <a:lstStyle/>
          <a:p>
            <a:r>
              <a:rPr lang="en-US" b="1" u="sng" dirty="0" smtClean="0"/>
              <a:t>Inter-rater reliability</a:t>
            </a:r>
            <a:r>
              <a:rPr lang="en-US" u="sng" dirty="0" smtClean="0"/>
              <a:t> </a:t>
            </a:r>
          </a:p>
          <a:p>
            <a:pPr lvl="1"/>
            <a:r>
              <a:rPr lang="en-US" dirty="0" smtClean="0"/>
              <a:t>assesses the degree of agreement between two or more raters in their appraisals.</a:t>
            </a:r>
          </a:p>
          <a:p>
            <a:r>
              <a:rPr lang="en-US" b="1" u="sng" dirty="0" smtClean="0"/>
              <a:t>Test-retest reliability</a:t>
            </a:r>
            <a:r>
              <a:rPr lang="en-US" u="sng" dirty="0" smtClean="0"/>
              <a:t> </a:t>
            </a:r>
          </a:p>
          <a:p>
            <a:pPr lvl="1"/>
            <a:r>
              <a:rPr lang="en-US" dirty="0" smtClean="0"/>
              <a:t>assesses the degree to which test scores are consistent from one test administration to the next. Measurements are gathered from a single rater who uses the same methods or instruments and the same testing conditions.</a:t>
            </a:r>
            <a:r>
              <a:rPr lang="en-US" baseline="30000" dirty="0" smtClean="0"/>
              <a:t>[2]</a:t>
            </a:r>
            <a:r>
              <a:rPr lang="en-US" dirty="0" smtClean="0"/>
              <a:t> This includes intra-rater reliability.</a:t>
            </a:r>
          </a:p>
          <a:p>
            <a:endParaRPr lang="en-US" dirty="0"/>
          </a:p>
        </p:txBody>
      </p:sp>
    </p:spTree>
    <p:extLst>
      <p:ext uri="{BB962C8B-B14F-4D97-AF65-F5344CB8AC3E}">
        <p14:creationId xmlns:p14="http://schemas.microsoft.com/office/powerpoint/2010/main" val="2586328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46</TotalTime>
  <Words>593</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Understanding Reliability and Validity</vt:lpstr>
      <vt:lpstr>Definitions</vt:lpstr>
      <vt:lpstr>Types of Validity</vt:lpstr>
      <vt:lpstr>Types of Validity (cont’d)</vt:lpstr>
      <vt:lpstr>Types of Validity (cont’d)</vt:lpstr>
      <vt:lpstr>Types of Validity (cont’d)</vt:lpstr>
      <vt:lpstr>Types of Validity (cont’d)</vt:lpstr>
      <vt:lpstr>Types of Validity (cont’d)</vt:lpstr>
      <vt:lpstr>Classes of Reliability</vt:lpstr>
      <vt:lpstr>Reliability (cont’d)</vt:lpstr>
      <vt:lpstr>PowerPoint Presentation</vt:lpstr>
    </vt:vector>
  </TitlesOfParts>
  <Company>Indiana University-Purdue University Fort Wayne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Reliability and Validity</dc:title>
  <dc:creator>Zelimir Todorovic</dc:creator>
  <cp:lastModifiedBy>Zelimir Todorovic</cp:lastModifiedBy>
  <cp:revision>6</cp:revision>
  <cp:lastPrinted>2014-09-17T19:53:08Z</cp:lastPrinted>
  <dcterms:created xsi:type="dcterms:W3CDTF">2014-09-17T19:23:36Z</dcterms:created>
  <dcterms:modified xsi:type="dcterms:W3CDTF">2014-09-17T20:10:24Z</dcterms:modified>
</cp:coreProperties>
</file>